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7B1E47-28EE-466E-BD81-887E2ADFEE48}" type="datetimeFigureOut">
              <a:rPr lang="ru-RU" smtClean="0"/>
              <a:pPr/>
              <a:t>03.08.2017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124744"/>
            <a:ext cx="7999040" cy="5040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36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3600" b="0" dirty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3600" b="0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  <a:latin typeface="+mn-lt"/>
              </a:rPr>
              <a:t>Презентация 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+mn-lt"/>
              </a:rPr>
              <a:t>дополнительного раздела  образовательной программы  Муниципального бюджетного дошкольного образовательного учреждения «Детский сад комбинированного вида № </a:t>
            </a:r>
            <a:r>
              <a:rPr lang="ru-RU" sz="3600" b="0" smtClean="0">
                <a:solidFill>
                  <a:schemeClr val="tx1"/>
                </a:solidFill>
                <a:effectLst/>
                <a:latin typeface="+mn-lt"/>
              </a:rPr>
              <a:t>53</a:t>
            </a:r>
            <a:r>
              <a:rPr lang="ru-RU" sz="3600" b="0" smtClean="0">
                <a:solidFill>
                  <a:schemeClr val="tx1"/>
                </a:solidFill>
                <a:effectLst/>
                <a:latin typeface="+mn-lt"/>
              </a:rPr>
              <a:t>»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36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  <a:latin typeface="+mn-lt"/>
              </a:rPr>
              <a:t> г. Новомосковск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7938" algn="just">
              <a:tabLst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качеств;</a:t>
            </a:r>
          </a:p>
          <a:p>
            <a:pPr marL="273050" indent="-7938" algn="just">
              <a:tabLst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опорно-двигательной системы организма, развитие равновесия, координации  движений, крупной и мелкой моторики;</a:t>
            </a:r>
          </a:p>
          <a:p>
            <a:pPr marL="273050" indent="-7938" algn="just">
              <a:tabLst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основных движений;</a:t>
            </a:r>
          </a:p>
          <a:p>
            <a:pPr marL="273050" indent="-7938" algn="just">
              <a:tabLst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представлений о некоторых видах спорта;</a:t>
            </a:r>
          </a:p>
          <a:p>
            <a:pPr marL="273050" indent="-7938" algn="just">
              <a:tabLst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подвижными играми с правилами;</a:t>
            </a:r>
          </a:p>
          <a:p>
            <a:pPr marL="273050" indent="-7938" algn="just">
              <a:tabLst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целенаправленности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</a:t>
            </a:r>
          </a:p>
          <a:p>
            <a:pPr marL="273050" indent="-7938" algn="just">
              <a:tabLst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элементарными нормами и правилами здорового образа жизни.</a:t>
            </a:r>
          </a:p>
          <a:p>
            <a:pPr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000" b="1" dirty="0" smtClean="0">
              <a:latin typeface="+mj-lt"/>
            </a:endParaRPr>
          </a:p>
          <a:p>
            <a:pPr algn="ctr">
              <a:buNone/>
            </a:pPr>
            <a:endParaRPr lang="ru-RU" sz="2000" b="1" dirty="0">
              <a:latin typeface="+mj-lt"/>
            </a:endParaRPr>
          </a:p>
          <a:p>
            <a:pPr marL="82550" indent="182563" algn="ctr">
              <a:buNone/>
              <a:tabLst>
                <a:tab pos="85725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программы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182563" algn="just">
              <a:buNone/>
              <a:tabLst>
                <a:tab pos="85725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группах общеразвивающей направленности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реализация образовательной программы дошкольного образования.</a:t>
            </a:r>
          </a:p>
          <a:p>
            <a:pPr marL="82550" indent="182563" algn="just">
              <a:buNone/>
              <a:tabLst>
                <a:tab pos="85725" algn="l"/>
              </a:tabLs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182563" algn="just">
              <a:buNone/>
              <a:tabLst>
                <a:tab pos="85725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МБДОУ «Детский сад  комбинированного вида №53»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построена с использованием следующих программ: </a:t>
            </a:r>
          </a:p>
          <a:p>
            <a:pPr marL="82550" lvl="0" indent="182563" algn="just">
              <a:buNone/>
              <a:tabLst>
                <a:tab pos="85725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общеобразовательная программа дошкольного образования «От рождения до школы» под редакцией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Н.Е.Вераксы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Т.С.Комаровой 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М.А.Васильевой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lvl="0" indent="182563" algn="just">
              <a:buNone/>
              <a:tabLst>
                <a:tab pos="85725" algn="l"/>
              </a:tabLs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1119" y="582067"/>
            <a:ext cx="82089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Ведущими </a:t>
            </a:r>
            <a:r>
              <a:rPr lang="ru-RU" sz="2000" b="1" dirty="0"/>
              <a:t>целями Программы</a:t>
            </a:r>
            <a:r>
              <a:rPr lang="ru-RU" sz="2000" dirty="0"/>
              <a:t> являются</a:t>
            </a:r>
            <a:r>
              <a:rPr lang="ru-RU" sz="2000" dirty="0" smtClean="0"/>
              <a:t>:</a:t>
            </a:r>
          </a:p>
          <a:p>
            <a:pPr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благоприятных условий для полноценного проживания ребенком дошкольного детства;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развития дошкольников, открывающих возможности  для позитивной социализации ребёнка;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всестороннее развитие личности ребенка (физических, интеллектуальных, духовно-нравственных, эстетических и личностных качеств), с учетом возрастных и индивидуальных особенностей;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способностей, инициативности, самостоятельности и ответственности ребёнка;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предпосылок  к учебной деятельности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27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401080" cy="657229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indent="-542925" algn="just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укрепление физического и психического здоровья детей, в том числе их эмоционального благополучия;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преемственности ООП дошкольного и начального общего образования;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благоприятных условий развития детей в соответствии с их возрастными и индивидуальными особенностями и склонностями развития способностей и творческого потенциала каждого ребёнка как субъекта отношений с самим собой, другими детьми, взрослыми и миром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534182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 (продолжение):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культуры личности воспитанников, развитие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формирования предпосылок учебной деятельности;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вариативности и разнообразия содержания образовательных программ и организационных форм уровня ДО, возможности формирования образовательных программ различной направленности с учётом образовательных потребностей и способностей воспитанников;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социокультурной среды, соответствующей возрастным, индивидуальным, психологическим  и физиологическим особенностям детей;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поддержки семьи и повышения компетентности родителей в вопросах развития и образования, охраны и укрепления здоровья детей;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715436" cy="57606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МБДОУ реализуются следующие парциальные программы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«Программа художественного воспитания, обучения и развития детей 2-7 лет»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И.А.Лыкова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развитие)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раннего и дошкольного воз­раста эстетического отношения и ху­дожественно-творческих способнос­тей в изобразительной деятельности.</a:t>
            </a:r>
          </a:p>
          <a:p>
            <a:pPr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«Безопасность» под редакцией Н.А Авдеевой , О.Л.Князевой ,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Р.Б.Стеркиной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развитие)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1.Формирование  у детей навыки безопасного поведения в быту, в природе, на улицах, на дорогах, в человеческом обществе.</a:t>
            </a:r>
          </a:p>
          <a:p>
            <a:pPr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Воспитание привычки к здоровому образу жизни;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МБДОУ «Детский сад № 53» по краеведению «Родничок»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решение проблем развития и воспитания, содействующее формированию всесторонне развитой личности на основе краеведческого материала.</a:t>
            </a:r>
          </a:p>
          <a:p>
            <a:pPr>
              <a:buNone/>
            </a:pPr>
            <a:endParaRPr lang="ru-RU" sz="1800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ru-RU" sz="1800" dirty="0" smtClean="0">
                <a:latin typeface="+mj-lt"/>
              </a:rPr>
              <a:t> </a:t>
            </a:r>
          </a:p>
          <a:p>
            <a:pPr>
              <a:buNone/>
            </a:pPr>
            <a:r>
              <a:rPr lang="ru-RU" sz="1800" dirty="0" smtClean="0"/>
              <a:t> 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4878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педагогического коллектива с семьями воспитанников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-7938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Ведущая цель взаимодействия с семьей – обеспечение   психолого-педагогической  поддержки семьи в вопросах воспитании детей, в развитии индивидуальных способностей дошкольников,  повышение компетентности родителей (законных представителей) в вопросах развития  и образования, охраны и укрепления здоровья детей.</a:t>
            </a:r>
          </a:p>
          <a:p>
            <a:pPr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психолого-педагогических знаний родителей;</a:t>
            </a: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родителей к участию жизни ДОУ;</a:t>
            </a: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помощи семьям воспитанников в развитии, воспитании и обучении детей;</a:t>
            </a: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пропаганда лучшего семейного опыта.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052736"/>
            <a:ext cx="8075240" cy="5519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взаимодействия с родителями включает: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38" indent="-7938" algn="just">
              <a:tabLst>
                <a:tab pos="265113" algn="l"/>
              </a:tabLs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родителей с результатом работы ДОУ на общих родительских собраниях, анализом участия родительской общественности в жизни ДОУ;</a:t>
            </a:r>
          </a:p>
          <a:p>
            <a:pPr marL="7938" indent="-7938" algn="just">
              <a:tabLst>
                <a:tab pos="265113" algn="l"/>
              </a:tabLs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ознакомление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с содержанием работы ДОУ, направленной на физическое, психическое и социальное развитие ребенка;</a:t>
            </a:r>
          </a:p>
          <a:p>
            <a:pPr marL="7938" indent="-7938" algn="just">
              <a:tabLst>
                <a:tab pos="265113" algn="l"/>
              </a:tabLs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составлении планов спортивных и культурно-массовых мероприятий, работы родительского комитета;</a:t>
            </a:r>
          </a:p>
          <a:p>
            <a:pPr marL="7938" indent="-7938" algn="just">
              <a:tabLst>
                <a:tab pos="265113" algn="l"/>
              </a:tabLs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целенаправленную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работу, пропагандирующую общественное дошкольное воспитание в его разных формах;</a:t>
            </a:r>
          </a:p>
          <a:p>
            <a:pPr marL="7938" indent="-7938" algn="just">
              <a:tabLst>
                <a:tab pos="265113" algn="l"/>
              </a:tabLs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конкретным приемам и методам воспитания и развития ребенка в разных видах детской деятельности на семинарах-практикумах, консультациях и открытых занятиях.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86874" cy="6324600"/>
          </a:xfrm>
        </p:spPr>
        <p:txBody>
          <a:bodyPr/>
          <a:lstStyle/>
          <a:p>
            <a:pPr algn="ctr">
              <a:buNone/>
            </a:pPr>
            <a:endParaRPr lang="ru-RU" sz="2400" b="1" dirty="0" smtClean="0">
              <a:latin typeface="+mj-lt"/>
            </a:endParaRPr>
          </a:p>
          <a:p>
            <a:pPr algn="ctr">
              <a:buNone/>
            </a:pPr>
            <a:endParaRPr lang="ru-RU" sz="2400" b="1" dirty="0" smtClean="0">
              <a:latin typeface="+mj-lt"/>
            </a:endParaRPr>
          </a:p>
          <a:p>
            <a:pPr algn="ctr">
              <a:buNone/>
            </a:pPr>
            <a:r>
              <a:rPr lang="ru-RU" sz="2000" b="1" dirty="0" smtClean="0">
                <a:latin typeface="+mj-lt"/>
              </a:rPr>
              <a:t>Модель </a:t>
            </a:r>
            <a:r>
              <a:rPr lang="ru-RU" sz="2000" b="1" dirty="0" smtClean="0">
                <a:latin typeface="+mj-lt"/>
              </a:rPr>
              <a:t>сотрудничества семьи и детского сада в течение года</a:t>
            </a:r>
            <a:endParaRPr lang="ru-RU" sz="2000" dirty="0" smtClean="0">
              <a:latin typeface="+mj-lt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429219"/>
              </p:ext>
            </p:extLst>
          </p:nvPr>
        </p:nvGraphicFramePr>
        <p:xfrm>
          <a:off x="323527" y="1336973"/>
          <a:ext cx="8427976" cy="51129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936"/>
                <a:gridCol w="2670020"/>
                <a:gridCol w="2670020"/>
              </a:tblGrid>
              <a:tr h="63628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Реальное участие родителей в жизни ДОУ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Формы участия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Периодичность сотрудничества</a:t>
                      </a:r>
                      <a:endParaRPr lang="ru-RU" dirty="0"/>
                    </a:p>
                  </a:txBody>
                  <a:tcPr/>
                </a:tc>
              </a:tr>
              <a:tr h="125463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проведении мониторинговых исследований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Анкетирование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Социологический опрос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-Интервьюирование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«Родительская почта»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3-4 раза в год</a:t>
                      </a:r>
                    </a:p>
                    <a:p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мере необходимости 1 раз в квартал</a:t>
                      </a:r>
                      <a:endParaRPr lang="ru-RU" sz="1400" dirty="0"/>
                    </a:p>
                  </a:txBody>
                  <a:tcPr/>
                </a:tc>
              </a:tr>
              <a:tr h="1960949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создании условий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 субботниках по        благоустройству территории;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Помощь в создании предметно – развивающей среды;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Оказание помощи в ремонтных работах;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Постоянно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Ежегодно</a:t>
                      </a:r>
                      <a:endParaRPr lang="ru-RU" sz="1400" dirty="0"/>
                    </a:p>
                  </a:txBody>
                  <a:tcPr/>
                </a:tc>
              </a:tr>
              <a:tr h="1257263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управлении ДОУ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 работе Совета Учреждения, Совета родителей; педагогических советах.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 плану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281563"/>
              </p:ext>
            </p:extLst>
          </p:nvPr>
        </p:nvGraphicFramePr>
        <p:xfrm>
          <a:off x="347877" y="584408"/>
          <a:ext cx="8544604" cy="615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0958"/>
                <a:gridCol w="3417866"/>
                <a:gridCol w="2705780"/>
              </a:tblGrid>
              <a:tr h="32320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просветительской деятельности, направленной на повышение педагогической культуры, расширение информационного поля родителей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-Наглядная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  (стенды, папки – передвижки, семейные и групповые фотоальбомы, фоторепортажи «Из жизни группы», «Копилка добрых дел», «Мы благодарим»;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Памятки;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- Информация на сайте - странички ДОУ;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- Консультации, семинары, семинары – практикумы, конференции;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- Распространение опыта семейного воспитания;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Родительские собрания;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Выпуск газеты для родителей «Радуга»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квартал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месяц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годовому плану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квартал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2399456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воспитательно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образовательном процессе ДОУ, направленном на установление сотрудничества и партнерских отношений с целью вовлечения родителей в единое образовательное пространство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Дни открытых дверей;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Дни здоровья;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Недели творчества;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Совместные праздники, развлечения;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Встречи с интересными людьми;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Семейные гостиные;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Участие в творческих выставках, смотрах – конкурсах;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Мероприятия с родителями в рамках проектной деятельности;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Творческие отчеты кружков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 раз в квартал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2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 плану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 плану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 раз в квартал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Постоянно по годовому   плану 2-3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раз в год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390166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 МБДОУ «Детский сад комбинированного вида № 53» охватывает возраст детей 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7 лет и определяет содержание и организацию образовательной деятельности на уровне дошкольного образования.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Программа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в дошкольных группах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общеразвивающей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 в режиме сокращенного дня (10-час. пребывание):</a:t>
            </a:r>
          </a:p>
          <a:p>
            <a:pPr marL="0" lvl="0" indent="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возраста общеразвивающей направленности от 2-3 лет;</a:t>
            </a:r>
          </a:p>
          <a:p>
            <a:pPr marL="0" lvl="0" indent="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направленности. (3-4 лет), (4-6 лет), (6-7 лет)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обеспечивает 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534752" cy="633670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27940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возможность начала освоения детьми содержания образовательных областей на любом этапе ее реализации: ранний возраст (до 3 лет) младший дошкольный возраст (3-4 года) средний дошкольный возраст (4-5 лет) старший дошкольный возраст (5-6 лет) ребенок на пороге школы (6-7 лет) Программа учитывает индивидуальные потребности ребенка, связанные с его жизненной ситуацией и состоянием здоровья, определяющие особые условия получения им образования, индивидуальные потребности отдельных категорий детей, в том числе с ограниченными возможностями здоровья</a:t>
            </a:r>
          </a:p>
          <a:p>
            <a:pPr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направлена на:</a:t>
            </a:r>
          </a:p>
          <a:p>
            <a:pPr lvl="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</a:p>
          <a:p>
            <a:pPr lvl="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создание развивающей образовательной среды, которая представляет собой систему условий социализации и индивидуализации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72560" cy="6038872"/>
          </a:xfrm>
        </p:spPr>
        <p:txBody>
          <a:bodyPr/>
          <a:lstStyle/>
          <a:p>
            <a:pPr algn="ctr">
              <a:buNone/>
            </a:pPr>
            <a:endParaRPr lang="ru-RU" sz="2400" dirty="0" smtClean="0">
              <a:latin typeface="+mj-lt"/>
            </a:endParaRPr>
          </a:p>
          <a:p>
            <a:pPr algn="ctr">
              <a:buNone/>
            </a:pPr>
            <a:endParaRPr lang="ru-RU" sz="2400" dirty="0" smtClean="0">
              <a:latin typeface="+mj-lt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охватывает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образовательные  области: </a:t>
            </a:r>
          </a:p>
          <a:p>
            <a:pPr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социально-коммуникативное развитие;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-познавательное развитие;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речевое развитие;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-художественно-эстетическое развитие;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-физическое развитие.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04"/>
            <a:ext cx="8229600" cy="6572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+mj-lt"/>
              </a:rPr>
              <a:t>Каждая образовательная область включает в себя  образовательные модули</a:t>
            </a:r>
          </a:p>
          <a:p>
            <a:pPr algn="ctr">
              <a:buNone/>
            </a:pPr>
            <a:endParaRPr lang="ru-RU" sz="24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1214422"/>
            <a:ext cx="300039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1. Образовательная область «Физическое развитие»</a:t>
            </a:r>
            <a:endParaRPr lang="ru-RU" sz="16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3143248"/>
            <a:ext cx="2928958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Тематический модуль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«Труд»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000240"/>
            <a:ext cx="292895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2.Образовательная область «</a:t>
            </a:r>
            <a:r>
              <a:rPr lang="ru-RU" sz="1600" b="1" dirty="0" smtClean="0">
                <a:latin typeface="+mj-lt"/>
              </a:rPr>
              <a:t>Социально-коммуникативное развитие</a:t>
            </a:r>
            <a:r>
              <a:rPr lang="ru-RU" sz="1600" b="1" dirty="0">
                <a:latin typeface="+mj-lt"/>
              </a:rPr>
              <a:t>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6000768"/>
            <a:ext cx="2928958" cy="7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5.«Художественно-эстетическое развитие»</a:t>
            </a:r>
            <a:endParaRPr lang="ru-RU" sz="16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5072074"/>
            <a:ext cx="2928958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4.Образовательная область «Познавательное развитие»</a:t>
            </a:r>
            <a:endParaRPr lang="ru-RU" sz="1600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071942"/>
            <a:ext cx="2928958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3. Образовательная область «Речевое развитие»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57158" y="5643578"/>
            <a:ext cx="2357454" cy="10715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Образовательная область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«Художественное творчество»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8596" y="1214422"/>
            <a:ext cx="2000264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Физическая культура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72330" y="1214422"/>
            <a:ext cx="1785950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Здоровье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«Здоровье».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7158" y="2071678"/>
            <a:ext cx="207170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u="sng" dirty="0">
                <a:latin typeface="+mj-lt"/>
              </a:rPr>
              <a:t>Тематический  модуль </a:t>
            </a:r>
            <a:r>
              <a:rPr lang="ru-RU" sz="1600" i="1" dirty="0">
                <a:latin typeface="+mj-lt"/>
              </a:rPr>
              <a:t>«Социализация»</a:t>
            </a:r>
            <a:endParaRPr lang="ru-RU" sz="1600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282" y="4000504"/>
            <a:ext cx="2286016" cy="1000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Тематический модуль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«Чтение художественной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литературы»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929454" y="3929066"/>
            <a:ext cx="1857388" cy="10715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Тематический модуль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 Развитие речи»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786578" y="5715016"/>
            <a:ext cx="214314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Образовательная область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«Музыка»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072330" y="2071678"/>
            <a:ext cx="1785950" cy="7858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Образовательный </a:t>
            </a:r>
            <a:r>
              <a:rPr lang="ru-RU" sz="1600" u="sng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модуль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«Безопасность»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cxnSp>
        <p:nvCxnSpPr>
          <p:cNvPr id="43" name="Прямая со стрелкой 42"/>
          <p:cNvCxnSpPr>
            <a:stCxn id="5" idx="3"/>
            <a:endCxn id="29" idx="1"/>
          </p:cNvCxnSpPr>
          <p:nvPr/>
        </p:nvCxnSpPr>
        <p:spPr>
          <a:xfrm>
            <a:off x="6143636" y="1535893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7" idx="3"/>
            <a:endCxn id="37" idx="1"/>
          </p:cNvCxnSpPr>
          <p:nvPr/>
        </p:nvCxnSpPr>
        <p:spPr>
          <a:xfrm>
            <a:off x="6072198" y="2457440"/>
            <a:ext cx="1000132" cy="7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0" idx="3"/>
            <a:endCxn id="35" idx="1"/>
          </p:cNvCxnSpPr>
          <p:nvPr/>
        </p:nvCxnSpPr>
        <p:spPr>
          <a:xfrm>
            <a:off x="6072198" y="4464851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8" idx="3"/>
          </p:cNvCxnSpPr>
          <p:nvPr/>
        </p:nvCxnSpPr>
        <p:spPr>
          <a:xfrm flipV="1">
            <a:off x="6072198" y="6343689"/>
            <a:ext cx="714380" cy="7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5" idx="1"/>
            <a:endCxn id="28" idx="3"/>
          </p:cNvCxnSpPr>
          <p:nvPr/>
        </p:nvCxnSpPr>
        <p:spPr>
          <a:xfrm rot="10800000">
            <a:off x="2428860" y="1535893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7" idx="1"/>
            <a:endCxn id="30" idx="3"/>
          </p:cNvCxnSpPr>
          <p:nvPr/>
        </p:nvCxnSpPr>
        <p:spPr>
          <a:xfrm rot="10800000" flipV="1">
            <a:off x="2428860" y="2457439"/>
            <a:ext cx="714380" cy="7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10800000" flipV="1">
            <a:off x="2500298" y="4429132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8" idx="1"/>
          </p:cNvCxnSpPr>
          <p:nvPr/>
        </p:nvCxnSpPr>
        <p:spPr>
          <a:xfrm rot="10800000" flipV="1">
            <a:off x="2714612" y="6350822"/>
            <a:ext cx="428628" cy="7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7" idx="2"/>
            <a:endCxn id="6" idx="0"/>
          </p:cNvCxnSpPr>
          <p:nvPr/>
        </p:nvCxnSpPr>
        <p:spPr>
          <a:xfrm rot="5400000">
            <a:off x="4493415" y="3028944"/>
            <a:ext cx="2286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11031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ru-RU" b="1" dirty="0" smtClean="0">
              <a:latin typeface="+mj-lt"/>
            </a:endParaRPr>
          </a:p>
          <a:p>
            <a:pPr algn="just">
              <a:buNone/>
            </a:pPr>
            <a:endParaRPr lang="ru-RU" b="1" dirty="0">
              <a:latin typeface="+mj-lt"/>
            </a:endParaRPr>
          </a:p>
          <a:p>
            <a:pPr algn="just">
              <a:buNone/>
            </a:pPr>
            <a:endParaRPr lang="ru-RU" b="1" dirty="0" smtClean="0">
              <a:latin typeface="+mj-lt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dirty="0" smtClean="0">
              <a:latin typeface="+mj-lt"/>
            </a:endParaRP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+mj-lt"/>
              </a:rPr>
              <a:t>     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норм и ценностей, принятых в обществе, включая моральные и нравственные ценности;</a:t>
            </a: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общения и взаимодействия ребёнка со взрослыми и сверстниками;</a:t>
            </a: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самостоятельности, целенаправленности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и эмоционального интеллекта, эмоциональной отзывчивости, сопереживания;</a:t>
            </a: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готовности к совместной деятельности;</a:t>
            </a: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уважительного отношения и чувства принадлежности к своей семье и сообществу детей и взрослых в   организации;</a:t>
            </a: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позитивных установок к различным видам труда и творчества;</a:t>
            </a:r>
          </a:p>
          <a:p>
            <a:pPr marL="273050" indent="88900" algn="just">
              <a:tabLst>
                <a:tab pos="5429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безопасности в быту, социуме, природе.</a:t>
            </a: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-7938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детей, любознательности и познавательной мотивации;</a:t>
            </a:r>
          </a:p>
          <a:p>
            <a:pPr marL="82550" indent="-7938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действий, становление сознания;</a:t>
            </a:r>
          </a:p>
          <a:p>
            <a:pPr marL="82550" indent="-7938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воображения и творческой активности;</a:t>
            </a:r>
          </a:p>
          <a:p>
            <a:pPr marL="82550" indent="-7938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первичных представлений о себе, других людях, объектах окружающего мира, их свойствах и         отношениях  (форме, цвете, размере, материале, звучании, ритме, тепе, количестве, числе, части и целом, пространстве и времени, движении и покое, причинах и следствиях и др.);</a:t>
            </a:r>
          </a:p>
          <a:p>
            <a:pPr marL="82550" indent="-7938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первичных представлений о малой родине и Отечестве, представлений о социокультурных     ценностях нашего народа, об отечественных традициях и           праздниках, о планете Земля как общем доме людей, об особенностях природы, многообразии стран и народов мира.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b="1" dirty="0" smtClean="0">
              <a:latin typeface="+mj-lt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7938" algn="just">
              <a:tabLst>
                <a:tab pos="446088" algn="l"/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речью как средством общения;</a:t>
            </a:r>
          </a:p>
          <a:p>
            <a:pPr marL="358775" indent="-7938" algn="just">
              <a:tabLst>
                <a:tab pos="446088" algn="l"/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активного словаря;</a:t>
            </a:r>
          </a:p>
          <a:p>
            <a:pPr marL="358775" indent="-7938" algn="just">
              <a:tabLst>
                <a:tab pos="446088" algn="l"/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связной, грамматически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правильной диалогической  и монологической речи;</a:t>
            </a:r>
          </a:p>
          <a:p>
            <a:pPr marL="358775" indent="-7938" algn="just">
              <a:tabLst>
                <a:tab pos="446088" algn="l"/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творчества;</a:t>
            </a:r>
          </a:p>
          <a:p>
            <a:pPr marL="358775" indent="-7938" algn="just">
              <a:tabLst>
                <a:tab pos="446088" algn="l"/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звуковой и интонационной культуры речи, фонематического слуха;</a:t>
            </a:r>
          </a:p>
          <a:p>
            <a:pPr marL="358775" indent="-7938" algn="just">
              <a:tabLst>
                <a:tab pos="446088" algn="l"/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книжной культурой, детской литературой, понимание на слух текстов различных жанров детской       литературы;</a:t>
            </a:r>
          </a:p>
          <a:p>
            <a:pPr marL="358775" indent="-7938" algn="just">
              <a:tabLst>
                <a:tab pos="446088" algn="l"/>
                <a:tab pos="62706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синтетической активности как предпосылки обучения грамоте.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92075" algn="just">
              <a:tabLst>
                <a:tab pos="446088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предпосылок ценностно–смыслового восприятия и понимания произведений искусства (словесного,       музыкального, изобразительного), мира природы;</a:t>
            </a:r>
          </a:p>
          <a:p>
            <a:pPr marL="273050" indent="-92075" algn="just">
              <a:tabLst>
                <a:tab pos="446088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эстетического отношения к окружающему миру;</a:t>
            </a:r>
          </a:p>
          <a:p>
            <a:pPr marL="273050" indent="-92075" algn="just">
              <a:tabLst>
                <a:tab pos="446088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 представлений о видах искусства;</a:t>
            </a:r>
          </a:p>
          <a:p>
            <a:pPr marL="273050" indent="-92075" algn="just">
              <a:tabLst>
                <a:tab pos="446088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музыки, художественной литературы, фольклора;</a:t>
            </a:r>
          </a:p>
          <a:p>
            <a:pPr marL="273050" indent="-92075" algn="just">
              <a:tabLst>
                <a:tab pos="446088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сопереживания персонажам художественных произведений;</a:t>
            </a:r>
          </a:p>
          <a:p>
            <a:pPr marL="273050" indent="-92075" algn="just">
              <a:tabLst>
                <a:tab pos="446088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творческой деятельности детей (изобразительной, конструктивно-модельной музыкальной и др.)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1432</Words>
  <Application>Microsoft Office PowerPoint</Application>
  <PresentationFormat>Экран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  Презентация  дополнительного раздела  образовательной программы  Муниципального бюджетного дошкольного образовательного учреждения «Детский сад комбинированного вида № 53»  г. Новомосковск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дополнительного раздела основной общеобразовательной программы дошкольного образования Муниципального бюджетного дошкольного образовательного учреждения «Детский сад № 41»   г. Новомосковск</dc:title>
  <dc:creator>user</dc:creator>
  <cp:lastModifiedBy>user</cp:lastModifiedBy>
  <cp:revision>21</cp:revision>
  <dcterms:created xsi:type="dcterms:W3CDTF">2015-04-24T10:06:57Z</dcterms:created>
  <dcterms:modified xsi:type="dcterms:W3CDTF">2017-08-03T13:39:46Z</dcterms:modified>
</cp:coreProperties>
</file>